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73" r:id="rId8"/>
    <p:sldId id="274" r:id="rId9"/>
    <p:sldId id="263" r:id="rId10"/>
    <p:sldId id="261" r:id="rId11"/>
    <p:sldId id="262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7" r:id="rId20"/>
    <p:sldId id="276" r:id="rId21"/>
    <p:sldId id="260" r:id="rId22"/>
  </p:sldIdLst>
  <p:sldSz cx="25203150" cy="18002250"/>
  <p:notesSz cx="6858000" cy="9144000"/>
  <p:defaultTextStyle>
    <a:defPPr>
      <a:defRPr lang="ru-RU"/>
    </a:defPPr>
    <a:lvl1pPr marL="0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4409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68818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0322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37637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72046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06455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40864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875273" algn="l" defTabSz="2468818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DC78CE-ACAB-4927-85BC-D8FBD45870B0}">
          <p14:sldIdLst>
            <p14:sldId id="256"/>
            <p14:sldId id="257"/>
            <p14:sldId id="258"/>
            <p14:sldId id="264"/>
            <p14:sldId id="265"/>
            <p14:sldId id="259"/>
            <p14:sldId id="273"/>
            <p14:sldId id="274"/>
            <p14:sldId id="263"/>
            <p14:sldId id="261"/>
            <p14:sldId id="262"/>
            <p14:sldId id="266"/>
            <p14:sldId id="267"/>
            <p14:sldId id="269"/>
            <p14:sldId id="268"/>
            <p14:sldId id="270"/>
            <p14:sldId id="271"/>
            <p14:sldId id="272"/>
            <p14:sldId id="277"/>
            <p14:sldId id="276"/>
            <p14:sldId id="260"/>
          </p14:sldIdLst>
        </p14:section>
        <p14:section name="Раздел без заголовка" id="{1934D57E-07E1-4211-B41C-C8F53BF863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404" y="-72"/>
      </p:cViewPr>
      <p:guideLst>
        <p:guide orient="horz" pos="567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4" y="12243386"/>
            <a:ext cx="2522268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890237" y="4600579"/>
            <a:ext cx="21422678" cy="480312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890237" y="9480469"/>
            <a:ext cx="21422678" cy="3149223"/>
          </a:xfrm>
        </p:spPr>
        <p:txBody>
          <a:bodyPr lIns="123441" rIns="123441"/>
          <a:lstStyle>
            <a:lvl1pPr marL="0" marR="172817" indent="0" algn="r">
              <a:buNone/>
              <a:defRPr>
                <a:solidFill>
                  <a:schemeClr val="tx2"/>
                </a:solidFill>
              </a:defRPr>
            </a:lvl1pPr>
            <a:lvl2pPr marL="1234409" indent="0" algn="ctr">
              <a:buNone/>
            </a:lvl2pPr>
            <a:lvl3pPr marL="2468818" indent="0" algn="ctr">
              <a:buNone/>
            </a:lvl3pPr>
            <a:lvl4pPr marL="3703227" indent="0" algn="ctr">
              <a:buNone/>
            </a:lvl4pPr>
            <a:lvl5pPr marL="4937637" indent="0" algn="ctr">
              <a:buNone/>
            </a:lvl5pPr>
            <a:lvl6pPr marL="6172046" indent="0" algn="ctr">
              <a:buNone/>
            </a:lvl6pPr>
            <a:lvl7pPr marL="7406455" indent="0" algn="ctr">
              <a:buNone/>
            </a:lvl7pPr>
            <a:lvl8pPr marL="8640864" indent="0" algn="ctr">
              <a:buNone/>
            </a:lvl8pPr>
            <a:lvl9pPr marL="987527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0376" y="13001626"/>
            <a:ext cx="25213527" cy="501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9" y="3888491"/>
            <a:ext cx="22682835" cy="115134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8863811" y="720931"/>
            <a:ext cx="4899152" cy="1468099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158" y="720933"/>
            <a:ext cx="17432178" cy="146809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050" y="2781744"/>
            <a:ext cx="21422678" cy="4800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1978" y="7695745"/>
            <a:ext cx="12601575" cy="3819081"/>
          </a:xfrm>
        </p:spPr>
        <p:txBody>
          <a:bodyPr lIns="246882" rIns="246882" anchor="t"/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10023600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9509791" y="7889364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157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11601" y="3888487"/>
            <a:ext cx="11131392" cy="1188065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16756"/>
            <a:ext cx="22682835" cy="300037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158" y="14201775"/>
            <a:ext cx="11135768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802855" y="14201775"/>
            <a:ext cx="11140143" cy="200025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93764" anchor="ctr"/>
          <a:lstStyle>
            <a:lvl1pPr marL="0" indent="0">
              <a:buNone/>
              <a:defRPr sz="6500" b="0">
                <a:solidFill>
                  <a:schemeClr val="bg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800" b="1"/>
            </a:lvl3pPr>
            <a:lvl4pPr>
              <a:buNone/>
              <a:defRPr sz="4300" b="1"/>
            </a:lvl4pPr>
            <a:lvl5pPr>
              <a:buNone/>
              <a:defRPr sz="4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11135768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802852" y="3791274"/>
            <a:ext cx="11140143" cy="1034712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500"/>
            </a:lvl1pPr>
            <a:lvl2pPr>
              <a:defRPr sz="55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316" y="12801600"/>
            <a:ext cx="20621646" cy="120015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81523" y="14057143"/>
            <a:ext cx="10954969" cy="2400300"/>
          </a:xfrm>
        </p:spPr>
        <p:txBody>
          <a:bodyPr/>
          <a:lstStyle>
            <a:lvl1pPr marL="0" indent="0" algn="r">
              <a:buNone/>
              <a:defRPr sz="4300"/>
            </a:lvl1pPr>
            <a:lvl2pPr>
              <a:buNone/>
              <a:defRPr sz="3200"/>
            </a:lvl2pPr>
            <a:lvl3pPr>
              <a:buNone/>
              <a:defRPr sz="2700"/>
            </a:lvl3pPr>
            <a:lvl4pPr>
              <a:buNone/>
              <a:defRPr sz="2400"/>
            </a:lvl4pPr>
            <a:lvl5pPr>
              <a:buNone/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20316" y="720090"/>
            <a:ext cx="20616177" cy="12001500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500"/>
            </a:lvl4pPr>
            <a:lvl5pPr>
              <a:defRPr sz="5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541382" y="16820853"/>
            <a:ext cx="5292662" cy="960120"/>
          </a:xfrm>
        </p:spPr>
        <p:txBody>
          <a:bodyPr/>
          <a:lstStyle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5521" y="14288931"/>
            <a:ext cx="19742468" cy="1701609"/>
          </a:xfrm>
          <a:noFill/>
        </p:spPr>
        <p:txBody>
          <a:bodyPr lIns="246882" tIns="0" rIns="246882" anchor="t"/>
          <a:lstStyle>
            <a:lvl1pPr marL="0" marR="49376" indent="0" algn="r">
              <a:buNone/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079" y="498666"/>
            <a:ext cx="23942993" cy="115214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072576" y="16820854"/>
            <a:ext cx="6479064" cy="9584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12770946"/>
            <a:ext cx="22257910" cy="147701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2388046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23366650" y="13094655"/>
            <a:ext cx="504063" cy="6000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6882" tIns="123441" rIns="246882" bIns="12344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376120" y="15605456"/>
            <a:ext cx="13617596" cy="2417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338761" y="15589905"/>
            <a:ext cx="10171805" cy="2450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6882" tIns="123441" rIns="246882" bIns="12344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6653" y="15202039"/>
            <a:ext cx="9377628" cy="2837279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6882" tIns="123441" rIns="246882" bIns="12344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5457" y="15192814"/>
            <a:ext cx="9386434" cy="284650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2682835" cy="3000375"/>
          </a:xfrm>
          <a:prstGeom prst="rect">
            <a:avLst/>
          </a:prstGeom>
        </p:spPr>
        <p:txBody>
          <a:bodyPr vert="horz" lIns="246882" tIns="123441" rIns="246882" bIns="12344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260159" y="3888487"/>
            <a:ext cx="22682835" cy="11880653"/>
          </a:xfrm>
          <a:prstGeom prst="rect">
            <a:avLst/>
          </a:prstGeom>
        </p:spPr>
        <p:txBody>
          <a:bodyPr vert="horz" lIns="246882" tIns="123441" rIns="246882" bIns="12344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8541382" y="16820853"/>
            <a:ext cx="5292662" cy="960120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l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fld id="{B69E4C63-04DD-45B9-AF16-B24440FCA7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12072576" y="16820854"/>
            <a:ext cx="6479064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23834044" y="16820854"/>
            <a:ext cx="1008126" cy="958454"/>
          </a:xfrm>
          <a:prstGeom prst="rect">
            <a:avLst/>
          </a:prstGeom>
        </p:spPr>
        <p:txBody>
          <a:bodyPr vert="horz" lIns="246882" tIns="123441" rIns="246882" bIns="123441" anchor="b"/>
          <a:lstStyle>
            <a:lvl1pPr algn="r" eaLnBrk="1" latinLnBrk="0" hangingPunct="1">
              <a:defRPr kumimoji="0" sz="2700" b="0">
                <a:solidFill>
                  <a:schemeClr val="tx1"/>
                </a:solidFill>
              </a:defRPr>
            </a:lvl1pPr>
            <a:extLst/>
          </a:lstStyle>
          <a:p>
            <a:fld id="{25744A91-8A4E-4B14-9C44-A35C8BB7AC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1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87527" indent="-691269" algn="l" rtl="0" eaLnBrk="1" latinLnBrk="0" hangingPunct="1">
        <a:spcBef>
          <a:spcPts val="108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78797" indent="-617205" algn="l" rtl="0" eaLnBrk="1" latinLnBrk="0" hangingPunct="1">
        <a:spcBef>
          <a:spcPts val="875"/>
        </a:spcBef>
        <a:buClr>
          <a:schemeClr val="accent1"/>
        </a:buClr>
        <a:buFont typeface="Verdana"/>
        <a:buChar char="◦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320689" indent="-617205" algn="l" rtl="0" eaLnBrk="1" latinLnBrk="0" hangingPunct="1">
        <a:spcBef>
          <a:spcPts val="945"/>
        </a:spcBef>
        <a:buClr>
          <a:schemeClr val="accent2"/>
        </a:buClr>
        <a:buSzPct val="100000"/>
        <a:buFont typeface="Wingdings 2"/>
        <a:buChar char="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023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227" indent="-617205" algn="l" rtl="0" eaLnBrk="1" latinLnBrk="0" hangingPunct="1">
        <a:spcBef>
          <a:spcPts val="945"/>
        </a:spcBef>
        <a:buClr>
          <a:schemeClr val="accent2"/>
        </a:buClr>
        <a:buFont typeface="Wingdings 2"/>
        <a:buChar char="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432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637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5554841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46" indent="-617205" algn="l" rtl="0" eaLnBrk="1" latinLnBrk="0" hangingPunct="1">
        <a:spcBef>
          <a:spcPts val="945"/>
        </a:spcBef>
        <a:buClr>
          <a:schemeClr val="accent3"/>
        </a:buClr>
        <a:buFont typeface="Wingdings 2"/>
        <a:buChar char="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703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937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72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406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6408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8752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24" y="9568188"/>
            <a:ext cx="23618174" cy="2600325"/>
          </a:xfrm>
        </p:spPr>
        <p:txBody>
          <a:bodyPr>
            <a:noAutofit/>
          </a:bodyPr>
          <a:lstStyle/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подготовке документации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к государственной итоговой аттестации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профессионального образования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2022/2023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ЭТИ (филиал) СГТУ имени Гагарина Ю.А.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60159" y="3888487"/>
            <a:ext cx="23448212" cy="11880653"/>
          </a:xfrm>
        </p:spPr>
        <p:txBody>
          <a:bodyPr/>
          <a:lstStyle/>
          <a:p>
            <a:pPr marL="296258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 ВКР 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7" y="4968677"/>
            <a:ext cx="10058400" cy="118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календарный график с оригинальными подписями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6770" r="43775" b="18615"/>
          <a:stretch/>
        </p:blipFill>
        <p:spPr bwMode="auto">
          <a:xfrm>
            <a:off x="8229599" y="5161745"/>
            <a:ext cx="9844584" cy="118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спецификация </a:t>
            </a: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ведомость выпускной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/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2" t="19015" r="13326" b="10760"/>
          <a:stretch/>
        </p:blipFill>
        <p:spPr bwMode="auto">
          <a:xfrm>
            <a:off x="13792407" y="3708539"/>
            <a:ext cx="10291287" cy="138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реферат (в нем дополнительно необходимо указать, в каких текстовом и графическом редакторах выполнен проект (работа), названия файлов);</a:t>
            </a:r>
          </a:p>
          <a:p>
            <a:pPr marL="29625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9135" r="45000" b="42129"/>
          <a:stretch/>
        </p:blipFill>
        <p:spPr bwMode="auto">
          <a:xfrm>
            <a:off x="10907000" y="7488957"/>
            <a:ext cx="13404426" cy="105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28889" r="45521" b="23889"/>
          <a:stretch/>
        </p:blipFill>
        <p:spPr bwMode="auto">
          <a:xfrm>
            <a:off x="10616856" y="4086579"/>
            <a:ext cx="13231653" cy="127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аннотация на иностранном языке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17778" r="16302" b="43148"/>
          <a:stretch/>
        </p:blipFill>
        <p:spPr bwMode="auto">
          <a:xfrm>
            <a:off x="8401050" y="4984832"/>
            <a:ext cx="14521072" cy="113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3252" y="3888487"/>
            <a:ext cx="23249741" cy="1188065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чертежи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на форматах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8889" r="22500" b="7037"/>
          <a:stretch/>
        </p:blipFill>
        <p:spPr bwMode="auto">
          <a:xfrm>
            <a:off x="7639774" y="5598749"/>
            <a:ext cx="15282348" cy="102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625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спецификации сборочных чертежей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8147" r="22291" b="7038"/>
          <a:stretch/>
        </p:blipFill>
        <p:spPr bwMode="auto">
          <a:xfrm>
            <a:off x="5258109" y="5031684"/>
            <a:ext cx="18259429" cy="124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744542"/>
            <a:ext cx="25203150" cy="14343788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Законченная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дипломный проект/ ВКР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подписанная студентом </a:t>
            </a:r>
            <a:br>
              <a:rPr lang="ru-RU" sz="8700" dirty="0">
                <a:latin typeface="Times New Roman" pitchFamily="18" charset="0"/>
                <a:cs typeface="Times New Roman" pitchFamily="18" charset="0"/>
              </a:rPr>
            </a:b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и консультантами представляется руководителю. </a:t>
            </a: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5599" r="15354" b="13523"/>
          <a:stretch/>
        </p:blipFill>
        <p:spPr bwMode="auto">
          <a:xfrm>
            <a:off x="7489007" y="8013369"/>
            <a:ext cx="13537504" cy="958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658766"/>
            <a:ext cx="25203150" cy="13429563"/>
          </a:xfrm>
        </p:spPr>
        <p:txBody>
          <a:bodyPr>
            <a:normAutofit/>
          </a:bodyPr>
          <a:lstStyle/>
          <a:p>
            <a:pPr marL="296258" indent="0" algn="ctr">
              <a:buNone/>
            </a:pP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проверяет качество проекта, подписывает ВКР и вместе с заданием, отзывом </a:t>
            </a: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рецензией представляет председателю ПЦМК специальности. </a:t>
            </a:r>
          </a:p>
          <a:p>
            <a:pPr marL="296258" indent="0">
              <a:buNone/>
            </a:pPr>
            <a:endParaRPr lang="ru-RU" sz="8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4311" y="4104581"/>
            <a:ext cx="23258584" cy="11880653"/>
          </a:xfrm>
        </p:spPr>
        <p:txBody>
          <a:bodyPr>
            <a:normAutofit/>
          </a:bodyPr>
          <a:lstStyle/>
          <a:p>
            <a:pPr marL="296258" indent="0">
              <a:buNone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Дипломный проект/ВКР,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до их защиты, не позднее 15 июня передаются руководителям дипломных проектов: 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в электронном виде, на личную почту преподавателя;</a:t>
            </a: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записанные на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флэш-карту;</a:t>
            </a: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 marL="1684969" indent="-1388711" algn="just">
              <a:buAutoNum type="arabicParenR"/>
            </a:pP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оформленные в бумажном варианте с оригинальными подписями - титульный лист, задание ВКР,  календарный график, отзыв, рецензия и далее согласно пункта 8 Методических указаний выполнения 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500" dirty="0" smtClean="0">
                <a:latin typeface="Times New Roman" pitchFamily="18" charset="0"/>
                <a:cs typeface="Times New Roman" pitchFamily="18" charset="0"/>
              </a:rPr>
              <a:t>ипломного проекта/ВКР</a:t>
            </a: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9" y="720925"/>
            <a:ext cx="23654784" cy="3000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Оформление бумажного варианта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 архив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40335" y="3791273"/>
            <a:ext cx="23762816" cy="11258525"/>
          </a:xfrm>
        </p:spPr>
        <p:txBody>
          <a:bodyPr>
            <a:normAutofit/>
          </a:bodyPr>
          <a:lstStyle/>
          <a:p>
            <a:pPr marL="6767821" indent="0" defTabSz="2070208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(дипломный проект) оформляется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бумажном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варианте </a:t>
            </a:r>
            <a:br>
              <a:rPr lang="ru-RU" sz="7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папке-скоросшивателе с прозрачным верхним листом. </a:t>
            </a:r>
            <a:br>
              <a:rPr lang="ru-RU" sz="7600" dirty="0">
                <a:latin typeface="Times New Roman" pitchFamily="18" charset="0"/>
                <a:cs typeface="Times New Roman" pitchFamily="18" charset="0"/>
              </a:rPr>
            </a:b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Для хранения документов А4,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снабжена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универсальной перфорацией. Изготовлена из плотного пластика.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6767821" indent="0" defTabSz="2070208">
              <a:buNone/>
            </a:pP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-карта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пластиковый конверт</a:t>
            </a:r>
          </a:p>
          <a:p>
            <a:endParaRPr lang="ru-RU" dirty="0"/>
          </a:p>
        </p:txBody>
      </p:sp>
      <p:pic>
        <p:nvPicPr>
          <p:cNvPr id="13" name="Рисунок 12" descr="папк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9990" r="9964"/>
          <a:stretch>
            <a:fillRect/>
          </a:stretch>
        </p:blipFill>
        <p:spPr>
          <a:xfrm>
            <a:off x="1061148" y="4032573"/>
            <a:ext cx="7144994" cy="85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24153" y="1008237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файл - вкладыша с перфорацией А4,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отзыва, рецензия с оригинальными подписями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14430" r="14696" b="12821"/>
          <a:stretch/>
        </p:blipFill>
        <p:spPr bwMode="auto">
          <a:xfrm>
            <a:off x="4294879" y="4104581"/>
            <a:ext cx="18603840" cy="132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проект/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421097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3700" dirty="0" smtClean="0">
                <a:latin typeface="Times New Roman" pitchFamily="18" charset="0"/>
                <a:cs typeface="Times New Roman" pitchFamily="18" charset="0"/>
              </a:rPr>
              <a:t>Флэш-карта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, должна быть вложена в футляр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файл (пластиковый конверт) </a:t>
            </a:r>
            <a:br>
              <a:rPr lang="ru-RU" sz="13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b="1" dirty="0">
                <a:latin typeface="Times New Roman" pitchFamily="18" charset="0"/>
                <a:cs typeface="Times New Roman" pitchFamily="18" charset="0"/>
              </a:rPr>
              <a:t>вертикальный с перфорацией для скоросшивателя)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на котором записаны две копии файлов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(создаются две электронных папки с файлами, например, 1_Иванов И.И. </a:t>
            </a:r>
            <a:br>
              <a:rPr lang="ru-RU" sz="13700" dirty="0">
                <a:latin typeface="Times New Roman" pitchFamily="18" charset="0"/>
                <a:cs typeface="Times New Roman" pitchFamily="18" charset="0"/>
              </a:rPr>
            </a:b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и 1_Иванов </a:t>
            </a:r>
            <a:r>
              <a:rPr lang="ru-RU" sz="13700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8572" indent="0">
              <a:lnSpc>
                <a:spcPct val="120000"/>
              </a:lnSpc>
              <a:buNone/>
            </a:pPr>
            <a:r>
              <a:rPr lang="ru-RU" sz="13700" dirty="0">
                <a:latin typeface="Times New Roman" pitchFamily="18" charset="0"/>
                <a:cs typeface="Times New Roman" pitchFamily="18" charset="0"/>
              </a:rPr>
              <a:t>В электронном имени файла указывается порядковый номер защиты, Фамилия, Имя и Отчество выпускника</a:t>
            </a:r>
          </a:p>
          <a:p>
            <a:pPr marL="7256441" indent="0">
              <a:buNone/>
            </a:pPr>
            <a:endParaRPr lang="ru-RU" sz="13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проект/ВКР)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 lnSpcReduction="10000"/>
          </a:bodyPr>
          <a:lstStyle/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внутри папок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135399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находится:</a:t>
            </a:r>
          </a:p>
          <a:p>
            <a:pPr marL="11135399" inden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пояснительной записки (например,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Записка_Иванова_И.И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1135399" indent="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38825" indent="-925808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чертежей, представленные в формате 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названия файлов должны полностью отражать содержимое, например если на чертеже показан дозатор файл должен иметь 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дозатор.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если технологическая схема, 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схема.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1512343" y="4657732"/>
            <a:ext cx="10125674" cy="57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</a:t>
            </a:r>
            <a:r>
              <a:rPr lang="ru-RU" sz="7600" dirty="0" smtClean="0">
                <a:effectLst/>
                <a:latin typeface="Times New Roman" pitchFamily="18" charset="0"/>
                <a:cs typeface="Times New Roman" pitchFamily="18" charset="0"/>
              </a:rPr>
              <a:t>электронных носителей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дипломный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/ВКР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260157" y="3791272"/>
            <a:ext cx="23942993" cy="13337756"/>
          </a:xfrm>
        </p:spPr>
        <p:txBody>
          <a:bodyPr>
            <a:normAutofit/>
          </a:bodyPr>
          <a:lstStyle/>
          <a:p>
            <a:pPr marL="10663924" indent="-69007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папок с файлами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1_Иванов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И.И._копия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представляемых на хранение и размещение должна содержаться информация в формате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т.е. файл, например, 1_Иванов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И.И.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котором содержится: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Ф.И.О. студента;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курс, группа, форма обучения, вид отчетности;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вид работы, тема работы;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защиты, Ф.И.О., должность, степень, звание руководителя работы.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304917" indent="-8572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19" r="64524" b="65273"/>
          <a:stretch/>
        </p:blipFill>
        <p:spPr bwMode="auto">
          <a:xfrm>
            <a:off x="891284" y="4225726"/>
            <a:ext cx="10918204" cy="6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варианта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(дипломных проектов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Пояснительная записка в  полном объеме должна быть оформлена в папке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857" y="330121"/>
            <a:ext cx="26066896" cy="2244291"/>
          </a:xfrm>
        </p:spPr>
        <p:txBody>
          <a:bodyPr>
            <a:noAutofit/>
          </a:bodyPr>
          <a:lstStyle/>
          <a:p>
            <a:pPr algn="ctr"/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8400" dirty="0">
                <a:effectLst/>
                <a:latin typeface="Times New Roman" pitchFamily="18" charset="0"/>
                <a:cs typeface="Times New Roman" pitchFamily="18" charset="0"/>
              </a:rPr>
              <a:t>пластиковая с </a:t>
            </a:r>
            <a:r>
              <a:rPr lang="ru-RU" sz="8400" dirty="0" smtClean="0">
                <a:effectLst/>
                <a:latin typeface="Times New Roman" pitchFamily="18" charset="0"/>
                <a:cs typeface="Times New Roman" pitchFamily="18" charset="0"/>
              </a:rPr>
              <a:t>кольцевым скоросшивателем</a:t>
            </a:r>
            <a:endParaRPr lang="ru-RU" sz="8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260158" y="3791274"/>
            <a:ext cx="9555169" cy="10347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85150" y="2372572"/>
            <a:ext cx="16417999" cy="1314873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Общие характеристики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Папка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для документов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Вид папки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Скоросшиватель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Вместимость - 120 листов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Кольца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Материал – Пластик (цвет на выбор)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А4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корешок 25мм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1" y="3330496"/>
            <a:ext cx="7767129" cy="112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9" y="6840885"/>
            <a:ext cx="7309205" cy="105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503" y="11521022"/>
            <a:ext cx="10369152" cy="64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6" y="716756"/>
            <a:ext cx="24842934" cy="3000375"/>
          </a:xfrm>
        </p:spPr>
        <p:txBody>
          <a:bodyPr>
            <a:normAutofit/>
          </a:bodyPr>
          <a:lstStyle/>
          <a:p>
            <a:r>
              <a:rPr 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8000" dirty="0">
                <a:effectLst/>
                <a:latin typeface="Times New Roman" pitchFamily="18" charset="0"/>
                <a:cs typeface="Times New Roman" pitchFamily="18" charset="0"/>
              </a:rPr>
              <a:t>пластиковая с пружинным скоросшивателем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18428" y="3791274"/>
            <a:ext cx="14384722" cy="14210976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Общие характеристики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Тип – Папка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Назначение – для документов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Вид папки – Скоросшиватель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Вместимость - 100 листов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Крепление – Пружина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Материал – плотный непрозрачный пластик  (цвет на выбор)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Формат А4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983" y="12025461"/>
            <a:ext cx="8594843" cy="54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7" y="2917699"/>
            <a:ext cx="7192963" cy="143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2049" r="10512" b="1972"/>
          <a:stretch/>
        </p:blipFill>
        <p:spPr bwMode="auto">
          <a:xfrm>
            <a:off x="4052170" y="4579893"/>
            <a:ext cx="6858000" cy="1301816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473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97090" y="3024461"/>
            <a:ext cx="22682835" cy="11880653"/>
          </a:xfrm>
        </p:spPr>
        <p:txBody>
          <a:bodyPr/>
          <a:lstStyle/>
          <a:p>
            <a:pPr marL="296258" indent="0" algn="ctr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лист, с оригинальными подписями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(взять в учебной части)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090" y="0"/>
            <a:ext cx="22682835" cy="3000375"/>
          </a:xfrm>
        </p:spPr>
        <p:txBody>
          <a:bodyPr>
            <a:normAutofit/>
          </a:bodyPr>
          <a:lstStyle/>
          <a:p>
            <a:pPr algn="ctr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Правила создания бумажного варианта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дипломный проект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ВКР)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16927" r="45250" b="11538"/>
          <a:stretch/>
        </p:blipFill>
        <p:spPr bwMode="auto">
          <a:xfrm>
            <a:off x="27090035" y="8623083"/>
            <a:ext cx="11709851" cy="157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47" y="5976789"/>
            <a:ext cx="17425606" cy="98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565</Words>
  <Application>Microsoft Office PowerPoint</Application>
  <PresentationFormat>Произвольный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Рекомендации по подготовке документации  к государственной итоговой аттестации  по образовательным программам среднего профессионального образования  в 2022/2023 учебном году  в ЭТИ (филиал) СГТУ имени Гагарина Ю.А. </vt:lpstr>
      <vt:lpstr>Правила оформления (дипломный проект/ВКР)</vt:lpstr>
      <vt:lpstr>Правила создания электронных носителей (дипломный проект/ ВКР)</vt:lpstr>
      <vt:lpstr>Правила создания электронных носителей (дипломный проект/ВКР)</vt:lpstr>
      <vt:lpstr>Правила создания электронных носителей (дипломный проект/ВКР )</vt:lpstr>
      <vt:lpstr>Правила создания бумажного варианта (дипломных проектов/ ВКР) </vt:lpstr>
      <vt:lpstr>Папка пластиковая с кольцевым скоросшивателем</vt:lpstr>
      <vt:lpstr>Папка пластиковая с пружинным скоросшивателем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Правила создания бумажного варианта (дипломный проект/ ВКР)</vt:lpstr>
      <vt:lpstr>Оформление бумажного варианта (дипломный проект/ ВКР) в архив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документации  к государственной итоговой аттестации по образовательным программам среднего профессионального образования в дистанционном формате в 2019/2020 учебном году в ЭТИ (филиал) СГТУ имени Гагарина Ю.А.</dc:title>
  <dc:creator>Ирина</dc:creator>
  <cp:lastModifiedBy>user</cp:lastModifiedBy>
  <cp:revision>31</cp:revision>
  <dcterms:created xsi:type="dcterms:W3CDTF">2020-06-08T21:09:12Z</dcterms:created>
  <dcterms:modified xsi:type="dcterms:W3CDTF">2023-05-17T05:46:59Z</dcterms:modified>
</cp:coreProperties>
</file>